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93" r:id="rId5"/>
    <p:sldId id="296" r:id="rId6"/>
    <p:sldId id="294" r:id="rId7"/>
    <p:sldId id="327" r:id="rId8"/>
    <p:sldId id="299" r:id="rId9"/>
    <p:sldId id="323" r:id="rId10"/>
    <p:sldId id="324" r:id="rId11"/>
    <p:sldId id="325" r:id="rId12"/>
    <p:sldId id="326" r:id="rId13"/>
    <p:sldId id="330" r:id="rId14"/>
    <p:sldId id="331" r:id="rId15"/>
    <p:sldId id="312" r:id="rId16"/>
    <p:sldId id="303" r:id="rId17"/>
    <p:sldId id="328" r:id="rId18"/>
    <p:sldId id="329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8E8E8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58C49A-0AEE-3D11-D683-D62C2D35243C}" v="3363" dt="2025-04-08T11:07:16.178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0F522-1CF2-4880-9CA7-851001591F2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78D5AC-ABD0-464D-98CA-08FCE97596E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IN" sz="1600" b="1" dirty="0">
              <a:latin typeface="Century Gothic" panose="020B0502020202020204" pitchFamily="34" charset="0"/>
            </a:rPr>
            <a:t>14 MT Hydra (2)</a:t>
          </a:r>
        </a:p>
      </dgm:t>
    </dgm:pt>
    <dgm:pt modelId="{D99CC127-72F4-4C14-9FD8-20A4A567E4C1}" type="parTrans" cxnId="{4233DFC7-447C-4309-B3F4-335E3A9CE406}">
      <dgm:prSet/>
      <dgm:spPr/>
      <dgm:t>
        <a:bodyPr/>
        <a:lstStyle/>
        <a:p>
          <a:endParaRPr lang="en-IN"/>
        </a:p>
      </dgm:t>
    </dgm:pt>
    <dgm:pt modelId="{7AD57E13-A9C8-4A53-8659-D209AB8A35AE}" type="sibTrans" cxnId="{4233DFC7-447C-4309-B3F4-335E3A9CE406}">
      <dgm:prSet custT="1"/>
      <dgm:spPr>
        <a:solidFill>
          <a:srgbClr val="0070C0"/>
        </a:solidFill>
      </dgm:spPr>
      <dgm:t>
        <a:bodyPr/>
        <a:lstStyle/>
        <a:p>
          <a:r>
            <a:rPr lang="en-IN" sz="1600" b="1" dirty="0">
              <a:latin typeface="Century Gothic" panose="020B0502020202020204" pitchFamily="34" charset="0"/>
            </a:rPr>
            <a:t>Welding Rectifiers</a:t>
          </a:r>
        </a:p>
        <a:p>
          <a:r>
            <a:rPr lang="en-IN" sz="1600" b="1" dirty="0">
              <a:latin typeface="Century Gothic" panose="020B0502020202020204" pitchFamily="34" charset="0"/>
            </a:rPr>
            <a:t>(163)</a:t>
          </a:r>
        </a:p>
      </dgm:t>
    </dgm:pt>
    <dgm:pt modelId="{60B12953-5680-451A-8E3D-98C6279C697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IN" sz="1400" b="1" dirty="0">
              <a:latin typeface="Century Gothic" panose="020B0502020202020204" pitchFamily="34" charset="0"/>
            </a:rPr>
            <a:t>Grinding Machine (237)</a:t>
          </a:r>
        </a:p>
      </dgm:t>
    </dgm:pt>
    <dgm:pt modelId="{BAC7927D-3EC6-4035-A3DB-1A3D2294D90E}" type="parTrans" cxnId="{1AC409AF-5CC8-4457-A35D-51B18E3152E6}">
      <dgm:prSet/>
      <dgm:spPr/>
      <dgm:t>
        <a:bodyPr/>
        <a:lstStyle/>
        <a:p>
          <a:endParaRPr lang="en-IN"/>
        </a:p>
      </dgm:t>
    </dgm:pt>
    <dgm:pt modelId="{C6C6CF2E-D904-45D0-92DA-8496A4F5690B}" type="sibTrans" cxnId="{1AC409AF-5CC8-4457-A35D-51B18E3152E6}">
      <dgm:prSet custT="1"/>
      <dgm:spPr>
        <a:solidFill>
          <a:srgbClr val="0070C0"/>
        </a:solidFill>
      </dgm:spPr>
      <dgm:t>
        <a:bodyPr/>
        <a:lstStyle/>
        <a:p>
          <a:r>
            <a:rPr lang="en-IN" sz="1400" b="1" dirty="0">
              <a:latin typeface="Century Gothic" panose="020B0502020202020204" pitchFamily="34" charset="0"/>
            </a:rPr>
            <a:t>Drilling Machines (69)</a:t>
          </a:r>
        </a:p>
      </dgm:t>
    </dgm:pt>
    <dgm:pt modelId="{3DB1B8B8-AB83-42CA-B051-543598A333AC}">
      <dgm:prSet phldrT="[Text]"/>
      <dgm:spPr/>
      <dgm:t>
        <a:bodyPr/>
        <a:lstStyle/>
        <a:p>
          <a:endParaRPr lang="en-IN" b="1" dirty="0"/>
        </a:p>
      </dgm:t>
    </dgm:pt>
    <dgm:pt modelId="{04F2DB69-3A74-47DD-AF21-7DCEB0781360}" type="parTrans" cxnId="{D9BD562B-6820-493D-A115-61D1956DE727}">
      <dgm:prSet/>
      <dgm:spPr/>
      <dgm:t>
        <a:bodyPr/>
        <a:lstStyle/>
        <a:p>
          <a:endParaRPr lang="en-IN"/>
        </a:p>
      </dgm:t>
    </dgm:pt>
    <dgm:pt modelId="{C49E56DB-40E1-458E-84BE-7DF7B734A2A8}" type="sibTrans" cxnId="{D9BD562B-6820-493D-A115-61D1956DE727}">
      <dgm:prSet/>
      <dgm:spPr/>
      <dgm:t>
        <a:bodyPr/>
        <a:lstStyle/>
        <a:p>
          <a:endParaRPr lang="en-IN"/>
        </a:p>
      </dgm:t>
    </dgm:pt>
    <dgm:pt modelId="{788B9453-C71D-4EE9-AF79-F47651BF9E9B}">
      <dgm:prSet phldrT="[Text]" custT="1"/>
      <dgm:spPr>
        <a:solidFill>
          <a:srgbClr val="0070C0"/>
        </a:solidFill>
      </dgm:spPr>
      <dgm:t>
        <a:bodyPr/>
        <a:lstStyle/>
        <a:p>
          <a:r>
            <a:rPr lang="en-IN" sz="1600" b="1" dirty="0">
              <a:latin typeface="Century Gothic" panose="020B0502020202020204" pitchFamily="34" charset="0"/>
            </a:rPr>
            <a:t>DG Set 63 KVA (8)</a:t>
          </a:r>
        </a:p>
      </dgm:t>
    </dgm:pt>
    <dgm:pt modelId="{FBBCB34F-0942-42AA-8D07-29E1999C81D9}" type="parTrans" cxnId="{EBC8534E-AEF3-48B0-9B03-E54C95647084}">
      <dgm:prSet/>
      <dgm:spPr/>
      <dgm:t>
        <a:bodyPr/>
        <a:lstStyle/>
        <a:p>
          <a:endParaRPr lang="en-IN"/>
        </a:p>
      </dgm:t>
    </dgm:pt>
    <dgm:pt modelId="{710F29B9-8D02-4FA6-88D3-A86590D25668}" type="sibTrans" cxnId="{EBC8534E-AEF3-48B0-9B03-E54C95647084}">
      <dgm:prSet custT="1"/>
      <dgm:spPr>
        <a:solidFill>
          <a:srgbClr val="0070C0"/>
        </a:solidFill>
      </dgm:spPr>
      <dgm:t>
        <a:bodyPr/>
        <a:lstStyle/>
        <a:p>
          <a:r>
            <a:rPr lang="en-IN" sz="1400" b="1" dirty="0">
              <a:latin typeface="Century Gothic" panose="020B0502020202020204" pitchFamily="34" charset="0"/>
            </a:rPr>
            <a:t>Workshop</a:t>
          </a:r>
          <a:r>
            <a:rPr lang="en-IN" sz="1700" b="1" dirty="0">
              <a:latin typeface="Century Gothic" panose="020B0502020202020204" pitchFamily="34" charset="0"/>
            </a:rPr>
            <a:t> (</a:t>
          </a:r>
          <a:r>
            <a:rPr lang="en-IN" sz="1200" b="1" dirty="0">
              <a:latin typeface="Century Gothic" panose="020B0502020202020204" pitchFamily="34" charset="0"/>
            </a:rPr>
            <a:t>1.25 Acre</a:t>
          </a:r>
          <a:r>
            <a:rPr lang="en-IN" sz="1700" b="1" dirty="0">
              <a:latin typeface="Century Gothic" panose="020B0502020202020204" pitchFamily="34" charset="0"/>
            </a:rPr>
            <a:t>)</a:t>
          </a:r>
        </a:p>
      </dgm:t>
    </dgm:pt>
    <dgm:pt modelId="{4DAF8B2E-839D-442F-8789-9404C8284E8D}">
      <dgm:prSet phldrT="[Text]" custT="1"/>
      <dgm:spPr>
        <a:solidFill>
          <a:srgbClr val="0070C0"/>
        </a:solidFill>
      </dgm:spPr>
      <dgm:t>
        <a:bodyPr/>
        <a:lstStyle/>
        <a:p>
          <a:r>
            <a:rPr lang="en-IN" sz="1600" b="1" dirty="0">
              <a:latin typeface="Century Gothic" panose="020B0502020202020204" pitchFamily="34" charset="0"/>
            </a:rPr>
            <a:t>Chain Pulley Blocks (48)</a:t>
          </a:r>
        </a:p>
      </dgm:t>
    </dgm:pt>
    <dgm:pt modelId="{38A347F2-74C1-4FA6-B396-BA862ACA22C4}" type="sibTrans" cxnId="{A5B2758E-4069-4243-AA74-5A36E1223463}">
      <dgm:prSet custT="1"/>
      <dgm:spPr>
        <a:solidFill>
          <a:srgbClr val="0070C0"/>
        </a:solidFill>
      </dgm:spPr>
      <dgm:t>
        <a:bodyPr/>
        <a:lstStyle/>
        <a:p>
          <a:r>
            <a:rPr lang="en-IN" sz="1800" b="1" dirty="0">
              <a:latin typeface="Century Gothic" panose="020B0502020202020204" pitchFamily="34" charset="0"/>
            </a:rPr>
            <a:t>Plate Rolling </a:t>
          </a:r>
          <a:r>
            <a:rPr lang="en-IN" sz="1600" b="1" dirty="0">
              <a:latin typeface="Century Gothic" panose="020B0502020202020204" pitchFamily="34" charset="0"/>
            </a:rPr>
            <a:t>Machine</a:t>
          </a:r>
          <a:r>
            <a:rPr lang="en-IN" sz="1800" b="1" dirty="0">
              <a:latin typeface="Century Gothic" panose="020B0502020202020204" pitchFamily="34" charset="0"/>
            </a:rPr>
            <a:t> (1)</a:t>
          </a:r>
        </a:p>
      </dgm:t>
    </dgm:pt>
    <dgm:pt modelId="{E53EE158-288C-47F0-904D-83389E348BF6}" type="parTrans" cxnId="{A5B2758E-4069-4243-AA74-5A36E1223463}">
      <dgm:prSet/>
      <dgm:spPr/>
      <dgm:t>
        <a:bodyPr/>
        <a:lstStyle/>
        <a:p>
          <a:endParaRPr lang="en-IN"/>
        </a:p>
      </dgm:t>
    </dgm:pt>
    <dgm:pt modelId="{243CE4BC-87D0-4219-9C27-1EBAEB5C6B97}" type="pres">
      <dgm:prSet presAssocID="{7E80F522-1CF2-4880-9CA7-851001591F24}" presName="Name0" presStyleCnt="0">
        <dgm:presLayoutVars>
          <dgm:chMax/>
          <dgm:chPref/>
          <dgm:dir/>
          <dgm:animLvl val="lvl"/>
        </dgm:presLayoutVars>
      </dgm:prSet>
      <dgm:spPr/>
    </dgm:pt>
    <dgm:pt modelId="{DE313926-2B2A-4252-8E9E-C3324AB4A57D}" type="pres">
      <dgm:prSet presAssocID="{8078D5AC-ABD0-464D-98CA-08FCE97596EC}" presName="composite" presStyleCnt="0"/>
      <dgm:spPr/>
    </dgm:pt>
    <dgm:pt modelId="{F878C6E2-0764-4D94-8582-AEF77BF2136A}" type="pres">
      <dgm:prSet presAssocID="{8078D5AC-ABD0-464D-98CA-08FCE97596EC}" presName="Parent1" presStyleLbl="node1" presStyleIdx="0" presStyleCnt="8" custLinFactNeighborX="40761">
        <dgm:presLayoutVars>
          <dgm:chMax val="1"/>
          <dgm:chPref val="1"/>
          <dgm:bulletEnabled val="1"/>
        </dgm:presLayoutVars>
      </dgm:prSet>
      <dgm:spPr/>
    </dgm:pt>
    <dgm:pt modelId="{FF825EA4-7919-4C9A-B79F-4C60649B7B75}" type="pres">
      <dgm:prSet presAssocID="{8078D5AC-ABD0-464D-98CA-08FCE97596EC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E83A7DD-BEC2-4DFF-828A-64053723D354}" type="pres">
      <dgm:prSet presAssocID="{8078D5AC-ABD0-464D-98CA-08FCE97596EC}" presName="BalanceSpacing" presStyleCnt="0"/>
      <dgm:spPr/>
    </dgm:pt>
    <dgm:pt modelId="{9FB0EBD2-ABF6-453A-8DE8-9825915E9A69}" type="pres">
      <dgm:prSet presAssocID="{8078D5AC-ABD0-464D-98CA-08FCE97596EC}" presName="BalanceSpacing1" presStyleCnt="0"/>
      <dgm:spPr/>
    </dgm:pt>
    <dgm:pt modelId="{3A783176-1D31-4759-860A-D427603DEA9D}" type="pres">
      <dgm:prSet presAssocID="{7AD57E13-A9C8-4A53-8659-D209AB8A35AE}" presName="Accent1Text" presStyleLbl="node1" presStyleIdx="1" presStyleCnt="8" custLinFactNeighborX="40761"/>
      <dgm:spPr/>
    </dgm:pt>
    <dgm:pt modelId="{44A7665B-AF86-4685-B986-279688D18B04}" type="pres">
      <dgm:prSet presAssocID="{7AD57E13-A9C8-4A53-8659-D209AB8A35AE}" presName="spaceBetweenRectangles" presStyleCnt="0"/>
      <dgm:spPr/>
    </dgm:pt>
    <dgm:pt modelId="{513E8BFA-D6BD-4306-80B2-51656665FAE4}" type="pres">
      <dgm:prSet presAssocID="{60B12953-5680-451A-8E3D-98C6279C697E}" presName="composite" presStyleCnt="0"/>
      <dgm:spPr/>
    </dgm:pt>
    <dgm:pt modelId="{5886A1D6-3461-44DC-AE86-AB252296426E}" type="pres">
      <dgm:prSet presAssocID="{60B12953-5680-451A-8E3D-98C6279C697E}" presName="Parent1" presStyleLbl="node1" presStyleIdx="2" presStyleCnt="8" custLinFactNeighborX="40761">
        <dgm:presLayoutVars>
          <dgm:chMax val="1"/>
          <dgm:chPref val="1"/>
          <dgm:bulletEnabled val="1"/>
        </dgm:presLayoutVars>
      </dgm:prSet>
      <dgm:spPr/>
    </dgm:pt>
    <dgm:pt modelId="{ED08DAD4-D4BE-4988-B009-E0ADF004A91E}" type="pres">
      <dgm:prSet presAssocID="{60B12953-5680-451A-8E3D-98C6279C697E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C5B76A9-6B26-47DB-A0DB-DA46FF41FDAD}" type="pres">
      <dgm:prSet presAssocID="{60B12953-5680-451A-8E3D-98C6279C697E}" presName="BalanceSpacing" presStyleCnt="0"/>
      <dgm:spPr/>
    </dgm:pt>
    <dgm:pt modelId="{FE2237C6-49B5-4EC2-92D1-2D49747B8DA5}" type="pres">
      <dgm:prSet presAssocID="{60B12953-5680-451A-8E3D-98C6279C697E}" presName="BalanceSpacing1" presStyleCnt="0"/>
      <dgm:spPr/>
    </dgm:pt>
    <dgm:pt modelId="{4136A0AF-3994-4313-A04C-FF7219E90FC9}" type="pres">
      <dgm:prSet presAssocID="{C6C6CF2E-D904-45D0-92DA-8496A4F5690B}" presName="Accent1Text" presStyleLbl="node1" presStyleIdx="3" presStyleCnt="8" custLinFactNeighborX="40761"/>
      <dgm:spPr/>
    </dgm:pt>
    <dgm:pt modelId="{1461592C-30D2-480E-A8C8-F76C90AFDC11}" type="pres">
      <dgm:prSet presAssocID="{C6C6CF2E-D904-45D0-92DA-8496A4F5690B}" presName="spaceBetweenRectangles" presStyleCnt="0"/>
      <dgm:spPr/>
    </dgm:pt>
    <dgm:pt modelId="{2CB3D1B9-98C4-4FF2-A37E-7C705C6EAF6F}" type="pres">
      <dgm:prSet presAssocID="{4DAF8B2E-839D-442F-8789-9404C8284E8D}" presName="composite" presStyleCnt="0"/>
      <dgm:spPr/>
    </dgm:pt>
    <dgm:pt modelId="{48CADBBF-52E8-4B94-B96A-BB89F7FB095C}" type="pres">
      <dgm:prSet presAssocID="{4DAF8B2E-839D-442F-8789-9404C8284E8D}" presName="Parent1" presStyleLbl="node1" presStyleIdx="4" presStyleCnt="8" custLinFactNeighborX="40761">
        <dgm:presLayoutVars>
          <dgm:chMax val="1"/>
          <dgm:chPref val="1"/>
          <dgm:bulletEnabled val="1"/>
        </dgm:presLayoutVars>
      </dgm:prSet>
      <dgm:spPr/>
    </dgm:pt>
    <dgm:pt modelId="{E9131D29-7519-44F2-B424-FDC1276ABDAA}" type="pres">
      <dgm:prSet presAssocID="{4DAF8B2E-839D-442F-8789-9404C8284E8D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365ABCE-0D7E-4334-87CA-D4766E326EDD}" type="pres">
      <dgm:prSet presAssocID="{4DAF8B2E-839D-442F-8789-9404C8284E8D}" presName="BalanceSpacing" presStyleCnt="0"/>
      <dgm:spPr/>
    </dgm:pt>
    <dgm:pt modelId="{1E3B59E6-22D7-40F0-9ABB-7934AF924954}" type="pres">
      <dgm:prSet presAssocID="{4DAF8B2E-839D-442F-8789-9404C8284E8D}" presName="BalanceSpacing1" presStyleCnt="0"/>
      <dgm:spPr/>
    </dgm:pt>
    <dgm:pt modelId="{DD60DEEE-741F-4CAE-BC2F-0748737E9439}" type="pres">
      <dgm:prSet presAssocID="{38A347F2-74C1-4FA6-B396-BA862ACA22C4}" presName="Accent1Text" presStyleLbl="node1" presStyleIdx="5" presStyleCnt="8" custLinFactNeighborX="40761"/>
      <dgm:spPr/>
    </dgm:pt>
    <dgm:pt modelId="{5402BC70-F323-49C5-B528-07709E466B52}" type="pres">
      <dgm:prSet presAssocID="{38A347F2-74C1-4FA6-B396-BA862ACA22C4}" presName="spaceBetweenRectangles" presStyleCnt="0"/>
      <dgm:spPr/>
    </dgm:pt>
    <dgm:pt modelId="{21559291-965F-4A2A-B4CA-5F6CF51BE573}" type="pres">
      <dgm:prSet presAssocID="{788B9453-C71D-4EE9-AF79-F47651BF9E9B}" presName="composite" presStyleCnt="0"/>
      <dgm:spPr/>
    </dgm:pt>
    <dgm:pt modelId="{75ABAE5C-1935-4068-B9B1-6329038CC50C}" type="pres">
      <dgm:prSet presAssocID="{788B9453-C71D-4EE9-AF79-F47651BF9E9B}" presName="Parent1" presStyleLbl="node1" presStyleIdx="6" presStyleCnt="8" custLinFactNeighborX="40761">
        <dgm:presLayoutVars>
          <dgm:chMax val="1"/>
          <dgm:chPref val="1"/>
          <dgm:bulletEnabled val="1"/>
        </dgm:presLayoutVars>
      </dgm:prSet>
      <dgm:spPr/>
    </dgm:pt>
    <dgm:pt modelId="{D2EF22DC-75A0-4277-9E67-567D0F3B7302}" type="pres">
      <dgm:prSet presAssocID="{788B9453-C71D-4EE9-AF79-F47651BF9E9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6077203-1B4A-42E0-AB4D-B9D086DAE5FB}" type="pres">
      <dgm:prSet presAssocID="{788B9453-C71D-4EE9-AF79-F47651BF9E9B}" presName="BalanceSpacing" presStyleCnt="0"/>
      <dgm:spPr/>
    </dgm:pt>
    <dgm:pt modelId="{8A342E2B-D4D4-4CE3-B496-2E651731C353}" type="pres">
      <dgm:prSet presAssocID="{788B9453-C71D-4EE9-AF79-F47651BF9E9B}" presName="BalanceSpacing1" presStyleCnt="0"/>
      <dgm:spPr/>
    </dgm:pt>
    <dgm:pt modelId="{ED506956-7352-4565-8A90-EFFB3BA7CAC0}" type="pres">
      <dgm:prSet presAssocID="{710F29B9-8D02-4FA6-88D3-A86590D25668}" presName="Accent1Text" presStyleLbl="node1" presStyleIdx="7" presStyleCnt="8" custLinFactNeighborX="40761"/>
      <dgm:spPr/>
    </dgm:pt>
  </dgm:ptLst>
  <dgm:cxnLst>
    <dgm:cxn modelId="{D9BD562B-6820-493D-A115-61D1956DE727}" srcId="{60B12953-5680-451A-8E3D-98C6279C697E}" destId="{3DB1B8B8-AB83-42CA-B051-543598A333AC}" srcOrd="0" destOrd="0" parTransId="{04F2DB69-3A74-47DD-AF21-7DCEB0781360}" sibTransId="{C49E56DB-40E1-458E-84BE-7DF7B734A2A8}"/>
    <dgm:cxn modelId="{A20FDB5F-5398-4DBB-BB67-1F203C924781}" type="presOf" srcId="{710F29B9-8D02-4FA6-88D3-A86590D25668}" destId="{ED506956-7352-4565-8A90-EFFB3BA7CAC0}" srcOrd="0" destOrd="0" presId="urn:microsoft.com/office/officeart/2008/layout/AlternatingHexagons"/>
    <dgm:cxn modelId="{C9AD4167-1609-457B-AB0D-605A53D71B92}" type="presOf" srcId="{3DB1B8B8-AB83-42CA-B051-543598A333AC}" destId="{ED08DAD4-D4BE-4988-B009-E0ADF004A91E}" srcOrd="0" destOrd="0" presId="urn:microsoft.com/office/officeart/2008/layout/AlternatingHexagons"/>
    <dgm:cxn modelId="{EBC8534E-AEF3-48B0-9B03-E54C95647084}" srcId="{7E80F522-1CF2-4880-9CA7-851001591F24}" destId="{788B9453-C71D-4EE9-AF79-F47651BF9E9B}" srcOrd="3" destOrd="0" parTransId="{FBBCB34F-0942-42AA-8D07-29E1999C81D9}" sibTransId="{710F29B9-8D02-4FA6-88D3-A86590D25668}"/>
    <dgm:cxn modelId="{0DCED473-6ACD-45CA-B01F-5A6BFC5A6BE8}" type="presOf" srcId="{60B12953-5680-451A-8E3D-98C6279C697E}" destId="{5886A1D6-3461-44DC-AE86-AB252296426E}" srcOrd="0" destOrd="0" presId="urn:microsoft.com/office/officeart/2008/layout/AlternatingHexagons"/>
    <dgm:cxn modelId="{6C4FCA76-9238-460A-9728-65A9D3E8FD56}" type="presOf" srcId="{C6C6CF2E-D904-45D0-92DA-8496A4F5690B}" destId="{4136A0AF-3994-4313-A04C-FF7219E90FC9}" srcOrd="0" destOrd="0" presId="urn:microsoft.com/office/officeart/2008/layout/AlternatingHexagons"/>
    <dgm:cxn modelId="{C4B07D5A-45CE-4E07-8373-62E1EB291F2E}" type="presOf" srcId="{38A347F2-74C1-4FA6-B396-BA862ACA22C4}" destId="{DD60DEEE-741F-4CAE-BC2F-0748737E9439}" srcOrd="0" destOrd="0" presId="urn:microsoft.com/office/officeart/2008/layout/AlternatingHexagons"/>
    <dgm:cxn modelId="{A5B2758E-4069-4243-AA74-5A36E1223463}" srcId="{7E80F522-1CF2-4880-9CA7-851001591F24}" destId="{4DAF8B2E-839D-442F-8789-9404C8284E8D}" srcOrd="2" destOrd="0" parTransId="{E53EE158-288C-47F0-904D-83389E348BF6}" sibTransId="{38A347F2-74C1-4FA6-B396-BA862ACA22C4}"/>
    <dgm:cxn modelId="{4BC65BAC-1BEE-4372-B816-14765EB916DB}" type="presOf" srcId="{8078D5AC-ABD0-464D-98CA-08FCE97596EC}" destId="{F878C6E2-0764-4D94-8582-AEF77BF2136A}" srcOrd="0" destOrd="0" presId="urn:microsoft.com/office/officeart/2008/layout/AlternatingHexagons"/>
    <dgm:cxn modelId="{1AC409AF-5CC8-4457-A35D-51B18E3152E6}" srcId="{7E80F522-1CF2-4880-9CA7-851001591F24}" destId="{60B12953-5680-451A-8E3D-98C6279C697E}" srcOrd="1" destOrd="0" parTransId="{BAC7927D-3EC6-4035-A3DB-1A3D2294D90E}" sibTransId="{C6C6CF2E-D904-45D0-92DA-8496A4F5690B}"/>
    <dgm:cxn modelId="{606BD6C2-38C0-433C-8490-CC5B3618B2E5}" type="presOf" srcId="{4DAF8B2E-839D-442F-8789-9404C8284E8D}" destId="{48CADBBF-52E8-4B94-B96A-BB89F7FB095C}" srcOrd="0" destOrd="0" presId="urn:microsoft.com/office/officeart/2008/layout/AlternatingHexagons"/>
    <dgm:cxn modelId="{4233DFC7-447C-4309-B3F4-335E3A9CE406}" srcId="{7E80F522-1CF2-4880-9CA7-851001591F24}" destId="{8078D5AC-ABD0-464D-98CA-08FCE97596EC}" srcOrd="0" destOrd="0" parTransId="{D99CC127-72F4-4C14-9FD8-20A4A567E4C1}" sibTransId="{7AD57E13-A9C8-4A53-8659-D209AB8A35AE}"/>
    <dgm:cxn modelId="{4EE245D8-11B1-467D-8682-9EE9CEBFDEC4}" type="presOf" srcId="{7E80F522-1CF2-4880-9CA7-851001591F24}" destId="{243CE4BC-87D0-4219-9C27-1EBAEB5C6B97}" srcOrd="0" destOrd="0" presId="urn:microsoft.com/office/officeart/2008/layout/AlternatingHexagons"/>
    <dgm:cxn modelId="{05D070E0-1C31-4D8C-AD8A-26599F1A61A2}" type="presOf" srcId="{7AD57E13-A9C8-4A53-8659-D209AB8A35AE}" destId="{3A783176-1D31-4759-860A-D427603DEA9D}" srcOrd="0" destOrd="0" presId="urn:microsoft.com/office/officeart/2008/layout/AlternatingHexagons"/>
    <dgm:cxn modelId="{E5B352E4-0FF3-438D-8C23-4B48B825AD29}" type="presOf" srcId="{788B9453-C71D-4EE9-AF79-F47651BF9E9B}" destId="{75ABAE5C-1935-4068-B9B1-6329038CC50C}" srcOrd="0" destOrd="0" presId="urn:microsoft.com/office/officeart/2008/layout/AlternatingHexagons"/>
    <dgm:cxn modelId="{D01A5EF0-AB7A-44D1-A37B-1E504BB26FBA}" type="presParOf" srcId="{243CE4BC-87D0-4219-9C27-1EBAEB5C6B97}" destId="{DE313926-2B2A-4252-8E9E-C3324AB4A57D}" srcOrd="0" destOrd="0" presId="urn:microsoft.com/office/officeart/2008/layout/AlternatingHexagons"/>
    <dgm:cxn modelId="{317FBAB5-8857-49F1-BD21-640C8530D1E2}" type="presParOf" srcId="{DE313926-2B2A-4252-8E9E-C3324AB4A57D}" destId="{F878C6E2-0764-4D94-8582-AEF77BF2136A}" srcOrd="0" destOrd="0" presId="urn:microsoft.com/office/officeart/2008/layout/AlternatingHexagons"/>
    <dgm:cxn modelId="{3571835B-338C-460C-99E7-30FA2CC69DBD}" type="presParOf" srcId="{DE313926-2B2A-4252-8E9E-C3324AB4A57D}" destId="{FF825EA4-7919-4C9A-B79F-4C60649B7B75}" srcOrd="1" destOrd="0" presId="urn:microsoft.com/office/officeart/2008/layout/AlternatingHexagons"/>
    <dgm:cxn modelId="{1B28586B-035C-449B-A20A-C4A7A50A96C4}" type="presParOf" srcId="{DE313926-2B2A-4252-8E9E-C3324AB4A57D}" destId="{FE83A7DD-BEC2-4DFF-828A-64053723D354}" srcOrd="2" destOrd="0" presId="urn:microsoft.com/office/officeart/2008/layout/AlternatingHexagons"/>
    <dgm:cxn modelId="{291984AF-2E43-46C6-B6B5-41B2EF4CEDF0}" type="presParOf" srcId="{DE313926-2B2A-4252-8E9E-C3324AB4A57D}" destId="{9FB0EBD2-ABF6-453A-8DE8-9825915E9A69}" srcOrd="3" destOrd="0" presId="urn:microsoft.com/office/officeart/2008/layout/AlternatingHexagons"/>
    <dgm:cxn modelId="{D9B64253-653D-4230-95C8-4AEA1354613C}" type="presParOf" srcId="{DE313926-2B2A-4252-8E9E-C3324AB4A57D}" destId="{3A783176-1D31-4759-860A-D427603DEA9D}" srcOrd="4" destOrd="0" presId="urn:microsoft.com/office/officeart/2008/layout/AlternatingHexagons"/>
    <dgm:cxn modelId="{21C270D8-C4A1-4261-8871-4B627ABBDA61}" type="presParOf" srcId="{243CE4BC-87D0-4219-9C27-1EBAEB5C6B97}" destId="{44A7665B-AF86-4685-B986-279688D18B04}" srcOrd="1" destOrd="0" presId="urn:microsoft.com/office/officeart/2008/layout/AlternatingHexagons"/>
    <dgm:cxn modelId="{FE9E7528-8ADB-486C-8E1A-37F852B691A8}" type="presParOf" srcId="{243CE4BC-87D0-4219-9C27-1EBAEB5C6B97}" destId="{513E8BFA-D6BD-4306-80B2-51656665FAE4}" srcOrd="2" destOrd="0" presId="urn:microsoft.com/office/officeart/2008/layout/AlternatingHexagons"/>
    <dgm:cxn modelId="{3F532484-41E6-460D-BBE3-DDC1E0390987}" type="presParOf" srcId="{513E8BFA-D6BD-4306-80B2-51656665FAE4}" destId="{5886A1D6-3461-44DC-AE86-AB252296426E}" srcOrd="0" destOrd="0" presId="urn:microsoft.com/office/officeart/2008/layout/AlternatingHexagons"/>
    <dgm:cxn modelId="{B0E12770-DA21-4031-B255-F93C0A9D1B80}" type="presParOf" srcId="{513E8BFA-D6BD-4306-80B2-51656665FAE4}" destId="{ED08DAD4-D4BE-4988-B009-E0ADF004A91E}" srcOrd="1" destOrd="0" presId="urn:microsoft.com/office/officeart/2008/layout/AlternatingHexagons"/>
    <dgm:cxn modelId="{C50E49CD-1238-4FCC-A0A6-EB3AD527393C}" type="presParOf" srcId="{513E8BFA-D6BD-4306-80B2-51656665FAE4}" destId="{FC5B76A9-6B26-47DB-A0DB-DA46FF41FDAD}" srcOrd="2" destOrd="0" presId="urn:microsoft.com/office/officeart/2008/layout/AlternatingHexagons"/>
    <dgm:cxn modelId="{D57AAFE1-EAC2-4788-816C-04F624B06CE4}" type="presParOf" srcId="{513E8BFA-D6BD-4306-80B2-51656665FAE4}" destId="{FE2237C6-49B5-4EC2-92D1-2D49747B8DA5}" srcOrd="3" destOrd="0" presId="urn:microsoft.com/office/officeart/2008/layout/AlternatingHexagons"/>
    <dgm:cxn modelId="{3BE3C57C-43CF-4B06-BFD2-9DAB97485D7C}" type="presParOf" srcId="{513E8BFA-D6BD-4306-80B2-51656665FAE4}" destId="{4136A0AF-3994-4313-A04C-FF7219E90FC9}" srcOrd="4" destOrd="0" presId="urn:microsoft.com/office/officeart/2008/layout/AlternatingHexagons"/>
    <dgm:cxn modelId="{72D02B84-5898-439C-AD5C-52F80EB1647A}" type="presParOf" srcId="{243CE4BC-87D0-4219-9C27-1EBAEB5C6B97}" destId="{1461592C-30D2-480E-A8C8-F76C90AFDC11}" srcOrd="3" destOrd="0" presId="urn:microsoft.com/office/officeart/2008/layout/AlternatingHexagons"/>
    <dgm:cxn modelId="{0EB8D4C0-E2DA-4D69-BDE4-8C0D17B3D150}" type="presParOf" srcId="{243CE4BC-87D0-4219-9C27-1EBAEB5C6B97}" destId="{2CB3D1B9-98C4-4FF2-A37E-7C705C6EAF6F}" srcOrd="4" destOrd="0" presId="urn:microsoft.com/office/officeart/2008/layout/AlternatingHexagons"/>
    <dgm:cxn modelId="{F5A1EDB5-F144-44D2-ADE1-4A080472ED72}" type="presParOf" srcId="{2CB3D1B9-98C4-4FF2-A37E-7C705C6EAF6F}" destId="{48CADBBF-52E8-4B94-B96A-BB89F7FB095C}" srcOrd="0" destOrd="0" presId="urn:microsoft.com/office/officeart/2008/layout/AlternatingHexagons"/>
    <dgm:cxn modelId="{A0D389AF-2491-44E0-A062-D8E71F427E2F}" type="presParOf" srcId="{2CB3D1B9-98C4-4FF2-A37E-7C705C6EAF6F}" destId="{E9131D29-7519-44F2-B424-FDC1276ABDAA}" srcOrd="1" destOrd="0" presId="urn:microsoft.com/office/officeart/2008/layout/AlternatingHexagons"/>
    <dgm:cxn modelId="{B18FBC61-2BA4-4BAA-A963-00B8831A555B}" type="presParOf" srcId="{2CB3D1B9-98C4-4FF2-A37E-7C705C6EAF6F}" destId="{9365ABCE-0D7E-4334-87CA-D4766E326EDD}" srcOrd="2" destOrd="0" presId="urn:microsoft.com/office/officeart/2008/layout/AlternatingHexagons"/>
    <dgm:cxn modelId="{EE05C572-5D4A-497D-9AEE-61D8DD91B90A}" type="presParOf" srcId="{2CB3D1B9-98C4-4FF2-A37E-7C705C6EAF6F}" destId="{1E3B59E6-22D7-40F0-9ABB-7934AF924954}" srcOrd="3" destOrd="0" presId="urn:microsoft.com/office/officeart/2008/layout/AlternatingHexagons"/>
    <dgm:cxn modelId="{FBCD9FEF-7B51-4FDD-A5D3-79B4DDAD28C9}" type="presParOf" srcId="{2CB3D1B9-98C4-4FF2-A37E-7C705C6EAF6F}" destId="{DD60DEEE-741F-4CAE-BC2F-0748737E9439}" srcOrd="4" destOrd="0" presId="urn:microsoft.com/office/officeart/2008/layout/AlternatingHexagons"/>
    <dgm:cxn modelId="{7F2911D2-C616-4BA6-9B6E-6E4F02C526F1}" type="presParOf" srcId="{243CE4BC-87D0-4219-9C27-1EBAEB5C6B97}" destId="{5402BC70-F323-49C5-B528-07709E466B52}" srcOrd="5" destOrd="0" presId="urn:microsoft.com/office/officeart/2008/layout/AlternatingHexagons"/>
    <dgm:cxn modelId="{BEB919AA-99F8-4D63-9F4A-AB137D22C32F}" type="presParOf" srcId="{243CE4BC-87D0-4219-9C27-1EBAEB5C6B97}" destId="{21559291-965F-4A2A-B4CA-5F6CF51BE573}" srcOrd="6" destOrd="0" presId="urn:microsoft.com/office/officeart/2008/layout/AlternatingHexagons"/>
    <dgm:cxn modelId="{B9430B40-95FC-43D6-8215-F2104D4E8983}" type="presParOf" srcId="{21559291-965F-4A2A-B4CA-5F6CF51BE573}" destId="{75ABAE5C-1935-4068-B9B1-6329038CC50C}" srcOrd="0" destOrd="0" presId="urn:microsoft.com/office/officeart/2008/layout/AlternatingHexagons"/>
    <dgm:cxn modelId="{9006364E-AEAB-47A3-9E71-D874C426D802}" type="presParOf" srcId="{21559291-965F-4A2A-B4CA-5F6CF51BE573}" destId="{D2EF22DC-75A0-4277-9E67-567D0F3B7302}" srcOrd="1" destOrd="0" presId="urn:microsoft.com/office/officeart/2008/layout/AlternatingHexagons"/>
    <dgm:cxn modelId="{A14D7ABD-7880-4F14-A95B-62753926CB7B}" type="presParOf" srcId="{21559291-965F-4A2A-B4CA-5F6CF51BE573}" destId="{F6077203-1B4A-42E0-AB4D-B9D086DAE5FB}" srcOrd="2" destOrd="0" presId="urn:microsoft.com/office/officeart/2008/layout/AlternatingHexagons"/>
    <dgm:cxn modelId="{E11E35F7-E944-485D-92F7-6DBF47D9695F}" type="presParOf" srcId="{21559291-965F-4A2A-B4CA-5F6CF51BE573}" destId="{8A342E2B-D4D4-4CE3-B496-2E651731C353}" srcOrd="3" destOrd="0" presId="urn:microsoft.com/office/officeart/2008/layout/AlternatingHexagons"/>
    <dgm:cxn modelId="{F8D683AB-87E1-4740-BE43-2AF6687B4DAA}" type="presParOf" srcId="{21559291-965F-4A2A-B4CA-5F6CF51BE573}" destId="{ED506956-7352-4565-8A90-EFFB3BA7CAC0}" srcOrd="4" destOrd="0" presId="urn:microsoft.com/office/officeart/2008/layout/AlternatingHexagon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8C6E2-0764-4D94-8582-AEF77BF2136A}">
      <dsp:nvSpPr>
        <dsp:cNvPr id="0" name=""/>
        <dsp:cNvSpPr/>
      </dsp:nvSpPr>
      <dsp:spPr>
        <a:xfrm rot="5400000">
          <a:off x="2813084" y="149532"/>
          <a:ext cx="1498536" cy="130372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entury Gothic" panose="020B0502020202020204" pitchFamily="34" charset="0"/>
            </a:rPr>
            <a:t>14 MT Hydra (2)</a:t>
          </a:r>
        </a:p>
      </dsp:txBody>
      <dsp:txXfrm rot="-5400000">
        <a:off x="3113652" y="285650"/>
        <a:ext cx="897399" cy="1031492"/>
      </dsp:txXfrm>
    </dsp:sp>
    <dsp:sp modelId="{FF825EA4-7919-4C9A-B79F-4C60649B7B75}">
      <dsp:nvSpPr>
        <dsp:cNvPr id="0" name=""/>
        <dsp:cNvSpPr/>
      </dsp:nvSpPr>
      <dsp:spPr>
        <a:xfrm>
          <a:off x="3722365" y="351835"/>
          <a:ext cx="1672367" cy="89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83176-1D31-4759-860A-D427603DEA9D}">
      <dsp:nvSpPr>
        <dsp:cNvPr id="0" name=""/>
        <dsp:cNvSpPr/>
      </dsp:nvSpPr>
      <dsp:spPr>
        <a:xfrm rot="5400000">
          <a:off x="1405059" y="149532"/>
          <a:ext cx="1498536" cy="130372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entury Gothic" panose="020B0502020202020204" pitchFamily="34" charset="0"/>
            </a:rPr>
            <a:t>Welding Rectifiers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entury Gothic" panose="020B0502020202020204" pitchFamily="34" charset="0"/>
            </a:rPr>
            <a:t>(163)</a:t>
          </a:r>
        </a:p>
      </dsp:txBody>
      <dsp:txXfrm rot="-5400000">
        <a:off x="1705627" y="285650"/>
        <a:ext cx="897399" cy="1031492"/>
      </dsp:txXfrm>
    </dsp:sp>
    <dsp:sp modelId="{5886A1D6-3461-44DC-AE86-AB252296426E}">
      <dsp:nvSpPr>
        <dsp:cNvPr id="0" name=""/>
        <dsp:cNvSpPr/>
      </dsp:nvSpPr>
      <dsp:spPr>
        <a:xfrm rot="5400000">
          <a:off x="2106374" y="1421490"/>
          <a:ext cx="1498536" cy="130372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entury Gothic" panose="020B0502020202020204" pitchFamily="34" charset="0"/>
            </a:rPr>
            <a:t>Grinding Machine (237)</a:t>
          </a:r>
        </a:p>
      </dsp:txBody>
      <dsp:txXfrm rot="-5400000">
        <a:off x="2406942" y="1557608"/>
        <a:ext cx="897399" cy="1031492"/>
      </dsp:txXfrm>
    </dsp:sp>
    <dsp:sp modelId="{ED08DAD4-D4BE-4988-B009-E0ADF004A91E}">
      <dsp:nvSpPr>
        <dsp:cNvPr id="0" name=""/>
        <dsp:cNvSpPr/>
      </dsp:nvSpPr>
      <dsp:spPr>
        <a:xfrm>
          <a:off x="0" y="1623793"/>
          <a:ext cx="1618419" cy="89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b="1" kern="1200" dirty="0"/>
        </a:p>
      </dsp:txBody>
      <dsp:txXfrm>
        <a:off x="0" y="1623793"/>
        <a:ext cx="1618419" cy="899122"/>
      </dsp:txXfrm>
    </dsp:sp>
    <dsp:sp modelId="{4136A0AF-3994-4313-A04C-FF7219E90FC9}">
      <dsp:nvSpPr>
        <dsp:cNvPr id="0" name=""/>
        <dsp:cNvSpPr/>
      </dsp:nvSpPr>
      <dsp:spPr>
        <a:xfrm rot="5400000">
          <a:off x="3514399" y="1421490"/>
          <a:ext cx="1498536" cy="130372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entury Gothic" panose="020B0502020202020204" pitchFamily="34" charset="0"/>
            </a:rPr>
            <a:t>Drilling Machines (69)</a:t>
          </a:r>
        </a:p>
      </dsp:txBody>
      <dsp:txXfrm rot="-5400000">
        <a:off x="3814967" y="1557608"/>
        <a:ext cx="897399" cy="1031492"/>
      </dsp:txXfrm>
    </dsp:sp>
    <dsp:sp modelId="{48CADBBF-52E8-4B94-B96A-BB89F7FB095C}">
      <dsp:nvSpPr>
        <dsp:cNvPr id="0" name=""/>
        <dsp:cNvSpPr/>
      </dsp:nvSpPr>
      <dsp:spPr>
        <a:xfrm rot="5400000">
          <a:off x="2813084" y="2693449"/>
          <a:ext cx="1498536" cy="130372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entury Gothic" panose="020B0502020202020204" pitchFamily="34" charset="0"/>
            </a:rPr>
            <a:t>Chain Pulley Blocks (48)</a:t>
          </a:r>
        </a:p>
      </dsp:txBody>
      <dsp:txXfrm rot="-5400000">
        <a:off x="3113652" y="2829567"/>
        <a:ext cx="897399" cy="1031492"/>
      </dsp:txXfrm>
    </dsp:sp>
    <dsp:sp modelId="{E9131D29-7519-44F2-B424-FDC1276ABDAA}">
      <dsp:nvSpPr>
        <dsp:cNvPr id="0" name=""/>
        <dsp:cNvSpPr/>
      </dsp:nvSpPr>
      <dsp:spPr>
        <a:xfrm>
          <a:off x="3722365" y="2895751"/>
          <a:ext cx="1672367" cy="89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0DEEE-741F-4CAE-BC2F-0748737E9439}">
      <dsp:nvSpPr>
        <dsp:cNvPr id="0" name=""/>
        <dsp:cNvSpPr/>
      </dsp:nvSpPr>
      <dsp:spPr>
        <a:xfrm rot="5400000">
          <a:off x="1405059" y="2693449"/>
          <a:ext cx="1498536" cy="130372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entury Gothic" panose="020B0502020202020204" pitchFamily="34" charset="0"/>
            </a:rPr>
            <a:t>Plate Rolling </a:t>
          </a:r>
          <a:r>
            <a:rPr lang="en-IN" sz="1600" b="1" kern="1200" dirty="0">
              <a:latin typeface="Century Gothic" panose="020B0502020202020204" pitchFamily="34" charset="0"/>
            </a:rPr>
            <a:t>Machine</a:t>
          </a:r>
          <a:r>
            <a:rPr lang="en-IN" sz="1800" b="1" kern="1200" dirty="0">
              <a:latin typeface="Century Gothic" panose="020B0502020202020204" pitchFamily="34" charset="0"/>
            </a:rPr>
            <a:t> (1)</a:t>
          </a:r>
        </a:p>
      </dsp:txBody>
      <dsp:txXfrm rot="-5400000">
        <a:off x="1705627" y="2829567"/>
        <a:ext cx="897399" cy="1031492"/>
      </dsp:txXfrm>
    </dsp:sp>
    <dsp:sp modelId="{75ABAE5C-1935-4068-B9B1-6329038CC50C}">
      <dsp:nvSpPr>
        <dsp:cNvPr id="0" name=""/>
        <dsp:cNvSpPr/>
      </dsp:nvSpPr>
      <dsp:spPr>
        <a:xfrm rot="5400000">
          <a:off x="2106374" y="3965407"/>
          <a:ext cx="1498536" cy="130372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entury Gothic" panose="020B0502020202020204" pitchFamily="34" charset="0"/>
            </a:rPr>
            <a:t>DG Set 63 KVA (8)</a:t>
          </a:r>
        </a:p>
      </dsp:txBody>
      <dsp:txXfrm rot="-5400000">
        <a:off x="2406942" y="4101525"/>
        <a:ext cx="897399" cy="1031492"/>
      </dsp:txXfrm>
    </dsp:sp>
    <dsp:sp modelId="{D2EF22DC-75A0-4277-9E67-567D0F3B7302}">
      <dsp:nvSpPr>
        <dsp:cNvPr id="0" name=""/>
        <dsp:cNvSpPr/>
      </dsp:nvSpPr>
      <dsp:spPr>
        <a:xfrm>
          <a:off x="0" y="4167709"/>
          <a:ext cx="1618419" cy="89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06956-7352-4565-8A90-EFFB3BA7CAC0}">
      <dsp:nvSpPr>
        <dsp:cNvPr id="0" name=""/>
        <dsp:cNvSpPr/>
      </dsp:nvSpPr>
      <dsp:spPr>
        <a:xfrm rot="5400000">
          <a:off x="3514399" y="3965407"/>
          <a:ext cx="1498536" cy="1303727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entury Gothic" panose="020B0502020202020204" pitchFamily="34" charset="0"/>
            </a:rPr>
            <a:t>Workshop</a:t>
          </a:r>
          <a:r>
            <a:rPr lang="en-IN" sz="1700" b="1" kern="1200" dirty="0">
              <a:latin typeface="Century Gothic" panose="020B0502020202020204" pitchFamily="34" charset="0"/>
            </a:rPr>
            <a:t> (</a:t>
          </a:r>
          <a:r>
            <a:rPr lang="en-IN" sz="1200" b="1" kern="1200" dirty="0">
              <a:latin typeface="Century Gothic" panose="020B0502020202020204" pitchFamily="34" charset="0"/>
            </a:rPr>
            <a:t>1.25 Acre</a:t>
          </a:r>
          <a:r>
            <a:rPr lang="en-IN" sz="1700" b="1" kern="1200" dirty="0">
              <a:latin typeface="Century Gothic" panose="020B0502020202020204" pitchFamily="34" charset="0"/>
            </a:rPr>
            <a:t>)</a:t>
          </a:r>
        </a:p>
      </dsp:txBody>
      <dsp:txXfrm rot="-5400000">
        <a:off x="3814967" y="4101525"/>
        <a:ext cx="897399" cy="1031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F68BC-C0C1-4740-B1BC-01AF8EFFB980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70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0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4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45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54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6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4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7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4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  <p:sldLayoutId id="2147483675" r:id="rId4"/>
    <p:sldLayoutId id="2147483676" r:id="rId5"/>
    <p:sldLayoutId id="2147483659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9B40FD-8703-8858-9649-FEBB48F5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Trimurti Fabricators</a:t>
            </a:r>
            <a:b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PVT ltd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56742-F4E2-870E-6E2F-14BE52F19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Company Profile</a:t>
            </a:r>
          </a:p>
          <a:p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6A40C9F-34F0-6069-7DFD-8D1DAD8A23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191" r="21191"/>
          <a:stretch/>
        </p:blipFill>
        <p:spPr/>
      </p:pic>
      <p:pic>
        <p:nvPicPr>
          <p:cNvPr id="2" name="Picture 1" descr="A red and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4CE0DFA5-1DC2-BD56-B41F-EF0088F6C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5" y="95379"/>
            <a:ext cx="2319466" cy="22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2DD8E-B16B-D7EF-301B-089B12072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E1D6F096-2D49-B6E7-6CF8-B601393A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95" y="818126"/>
            <a:ext cx="342664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344294-6E0E-368E-4D92-5E1835238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14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SUPPLY, FABRICATION &amp; ERECTION OF PIPING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15FCE-5695-F7F9-9073-B5CCBF3159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ACBB62-0BCF-85F3-4AE3-93361F430E1A}"/>
              </a:ext>
            </a:extLst>
          </p:cNvPr>
          <p:cNvSpPr txBox="1">
            <a:spLocks/>
          </p:cNvSpPr>
          <p:nvPr/>
        </p:nvSpPr>
        <p:spPr>
          <a:xfrm>
            <a:off x="6985383" y="3756122"/>
            <a:ext cx="3796160" cy="2738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9ACD8-CF2F-CB66-0D14-2FE4248A1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1" y="1063736"/>
            <a:ext cx="2428875" cy="17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8374680-0B51-4E25-D4D3-9F77CAED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62" y="1429188"/>
            <a:ext cx="2934447" cy="77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D9BEC78-5854-BC29-0C3B-93185C0DF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5" y="260882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DA541A7-96B2-2EAD-5272-38864B78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54" y="2639952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F53D702B-DC40-7B89-EEFD-AC74352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07" y="23574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6FF2B068-9418-12C2-4221-977DCC74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91" y="425884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26D86995-7D3A-830A-E501-8E43337D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594" y="4573235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BFEBEE2-1BDD-61CD-DD68-F3D1DED1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4" y="4358034"/>
            <a:ext cx="3505200" cy="19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251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DC56-8D9C-05D5-B3AD-75184DABD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AD440-48B2-F111-F518-74E5F28EF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14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SUPPLY, FABRICATION &amp; ERECTION OF PIPING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3AD7B-2846-1CAA-4227-2E35286977E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21DA002-979A-784A-1DAB-F984712302D2}"/>
              </a:ext>
            </a:extLst>
          </p:cNvPr>
          <p:cNvSpPr txBox="1">
            <a:spLocks/>
          </p:cNvSpPr>
          <p:nvPr/>
        </p:nvSpPr>
        <p:spPr>
          <a:xfrm>
            <a:off x="6985383" y="3756122"/>
            <a:ext cx="3796160" cy="2738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DA825B34-681F-ED28-4825-352C6663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96" y="896186"/>
            <a:ext cx="1679268" cy="167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3F47F4C-7066-2B8A-493B-CD845866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9" y="1316242"/>
            <a:ext cx="2701005" cy="96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2607837-D80A-1B95-2697-2F8D7804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4" y="2256002"/>
            <a:ext cx="2238375" cy="16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E2D7B24D-F592-F691-2ABA-E78892AE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62" y="3932623"/>
            <a:ext cx="1968500" cy="9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B0BD30CB-25AE-9B65-3B03-1CAD1205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14" y="3941510"/>
            <a:ext cx="1885950" cy="105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6B7B0D2E-1B6F-783B-01DE-AD247DE82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9" y="5279337"/>
            <a:ext cx="1070663" cy="10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68279AD7-6F6A-EA0E-E4B6-1B291CDA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514" y="2799366"/>
            <a:ext cx="2328260" cy="5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6">
            <a:extLst>
              <a:ext uri="{FF2B5EF4-FFF2-40B4-BE49-F238E27FC236}">
                <a16:creationId xmlns:a16="http://schemas.microsoft.com/office/drawing/2014/main" id="{CAD4C46D-1D05-19F8-2C13-1F8143CF8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98" y="3724244"/>
            <a:ext cx="1490664" cy="14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F165C6-F882-33CD-6D60-C8CD74AF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89" y="5208059"/>
            <a:ext cx="1828800" cy="13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880B7E77-F1BA-1F73-B51A-7C0BA8DA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91" y="5279337"/>
            <a:ext cx="2303783" cy="12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43BE1D18-8E11-66D1-DC42-51BA28858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458" y="2256002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s (366×138)">
            <a:extLst>
              <a:ext uri="{FF2B5EF4-FFF2-40B4-BE49-F238E27FC236}">
                <a16:creationId xmlns:a16="http://schemas.microsoft.com/office/drawing/2014/main" id="{E1AEC5AC-D661-C63E-E3A6-2A2F2E531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66" y="1603216"/>
            <a:ext cx="1381435" cy="5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511E7B-3D2D-B046-2D86-C371ACEDF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07A1-98B1-CCCA-1E6C-D075C8DE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4" y="3695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CONSULTANTS WE HAVE WORKED WITH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126F1-10C2-7A86-BEC5-11AF6623467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 descr="A logo with blue lines&#10;&#10;AI-generated content may be incorrect.">
            <a:extLst>
              <a:ext uri="{FF2B5EF4-FFF2-40B4-BE49-F238E27FC236}">
                <a16:creationId xmlns:a16="http://schemas.microsoft.com/office/drawing/2014/main" id="{05B5EA0B-936C-8428-29E9-50E3A265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2" y="1590546"/>
            <a:ext cx="2720032" cy="1514475"/>
          </a:xfrm>
          <a:prstGeom prst="rect">
            <a:avLst/>
          </a:prstGeom>
        </p:spPr>
      </p:pic>
      <p:pic>
        <p:nvPicPr>
          <p:cNvPr id="14" name="Picture 1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0ABAD39-C284-0A03-0063-BD9ADA6C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90" y="1705570"/>
            <a:ext cx="2393092" cy="1283559"/>
          </a:xfrm>
          <a:prstGeom prst="rect">
            <a:avLst/>
          </a:prstGeom>
        </p:spPr>
      </p:pic>
      <p:pic>
        <p:nvPicPr>
          <p:cNvPr id="15" name="Picture 14" descr="A black and red logo&#10;&#10;AI-generated content may be incorrect.">
            <a:extLst>
              <a:ext uri="{FF2B5EF4-FFF2-40B4-BE49-F238E27FC236}">
                <a16:creationId xmlns:a16="http://schemas.microsoft.com/office/drawing/2014/main" id="{56297EEE-6FA4-7BC3-D5D3-C6008DEAEA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07163" y="1395283"/>
            <a:ext cx="1905000" cy="1905000"/>
          </a:xfrm>
          <a:prstGeom prst="rect">
            <a:avLst/>
          </a:prstGeom>
        </p:spPr>
      </p:pic>
      <p:pic>
        <p:nvPicPr>
          <p:cNvPr id="16" name="Picture 15" descr="A grey and red logo&#10;&#10;AI-generated content may be incorrect.">
            <a:extLst>
              <a:ext uri="{FF2B5EF4-FFF2-40B4-BE49-F238E27FC236}">
                <a16:creationId xmlns:a16="http://schemas.microsoft.com/office/drawing/2014/main" id="{151ED282-20A9-4B90-C376-30BFA421F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1" y="1388461"/>
            <a:ext cx="1378293" cy="1692104"/>
          </a:xfrm>
          <a:prstGeom prst="rect">
            <a:avLst/>
          </a:prstGeom>
        </p:spPr>
      </p:pic>
      <p:pic>
        <p:nvPicPr>
          <p:cNvPr id="18" name="Picture 17" descr="A logo for a company&#10;&#10;AI-generated content may be incorrect.">
            <a:extLst>
              <a:ext uri="{FF2B5EF4-FFF2-40B4-BE49-F238E27FC236}">
                <a16:creationId xmlns:a16="http://schemas.microsoft.com/office/drawing/2014/main" id="{ACA317FE-FA06-0687-FCE7-161BEC694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65" y="3871784"/>
            <a:ext cx="2883244" cy="1853515"/>
          </a:xfrm>
          <a:prstGeom prst="rect">
            <a:avLst/>
          </a:prstGeom>
        </p:spPr>
      </p:pic>
      <p:pic>
        <p:nvPicPr>
          <p:cNvPr id="19" name="Picture 18" descr="A blue logo with white text&#10;&#10;AI-generated content may be incorrect.">
            <a:extLst>
              <a:ext uri="{FF2B5EF4-FFF2-40B4-BE49-F238E27FC236}">
                <a16:creationId xmlns:a16="http://schemas.microsoft.com/office/drawing/2014/main" id="{31759978-9B17-F541-FFF9-0C0804635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172" y="4001916"/>
            <a:ext cx="3755682" cy="1706520"/>
          </a:xfrm>
          <a:prstGeom prst="rect">
            <a:avLst/>
          </a:prstGeom>
        </p:spPr>
      </p:pic>
      <p:pic>
        <p:nvPicPr>
          <p:cNvPr id="21" name="Picture 20" descr="A blue and white logo&#10;&#10;AI-generated content may be incorrect.">
            <a:extLst>
              <a:ext uri="{FF2B5EF4-FFF2-40B4-BE49-F238E27FC236}">
                <a16:creationId xmlns:a16="http://schemas.microsoft.com/office/drawing/2014/main" id="{9B5E7EB7-67C4-0E26-99AF-710E8FB734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8969" y="3990203"/>
            <a:ext cx="1647568" cy="1699055"/>
          </a:xfrm>
          <a:prstGeom prst="rect">
            <a:avLst/>
          </a:prstGeom>
        </p:spPr>
      </p:pic>
      <p:pic>
        <p:nvPicPr>
          <p:cNvPr id="22" name="Picture 2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055D567-4553-3D80-51EA-E8F49636C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9101" y="3959239"/>
            <a:ext cx="1667905" cy="16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3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16FD7-D06A-1ED6-AE3E-ED51914F6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24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Set Up &amp; MANPOWER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D61B59-B88A-7358-B3F4-FD819BFE9F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555011"/>
            <a:ext cx="5430837" cy="2862563"/>
          </a:xfrm>
          <a:noFill/>
          <a:ln w="19050">
            <a:solidFill>
              <a:schemeClr val="tx1"/>
            </a:solidFill>
            <a:prstDash val="dash"/>
          </a:ln>
        </p:spPr>
        <p:txBody>
          <a:bodyPr/>
          <a:lstStyle/>
          <a:p>
            <a:r>
              <a:rPr lang="en-IN" dirty="0">
                <a:latin typeface="Century Gothic" panose="020B0502020202020204" pitchFamily="34" charset="0"/>
              </a:rPr>
              <a:t>                      MANPOWER STRENGTH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N" dirty="0">
                <a:latin typeface="Century Gothic" panose="020B0502020202020204" pitchFamily="34" charset="0"/>
              </a:rPr>
              <a:t>OFFICE STAFF : 20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N" dirty="0">
                <a:latin typeface="Century Gothic" panose="020B0502020202020204" pitchFamily="34" charset="0"/>
              </a:rPr>
              <a:t>QUALIFIED ENGINEERS/ SITE SUPERVISORS : 80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N" dirty="0">
                <a:latin typeface="Century Gothic" panose="020B0502020202020204" pitchFamily="34" charset="0"/>
              </a:rPr>
              <a:t>QUALIFIED WELDERS (6-G TESTED) : 36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N" dirty="0">
                <a:latin typeface="Century Gothic" panose="020B0502020202020204" pitchFamily="34" charset="0"/>
              </a:rPr>
              <a:t>SKILLED FABRICATORS : 52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N" dirty="0">
                <a:latin typeface="Century Gothic" panose="020B0502020202020204" pitchFamily="34" charset="0"/>
              </a:rPr>
              <a:t>HELPERS/ RIGGERS/ UNSKILLED : 554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E20E-036C-9032-6F92-19214C09F4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E705E91-6F86-B89B-477A-AEA8E3430E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234636"/>
              </p:ext>
            </p:extLst>
          </p:nvPr>
        </p:nvGraphicFramePr>
        <p:xfrm>
          <a:off x="6748108" y="1132621"/>
          <a:ext cx="539473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9BC00AA-4FA9-4F49-2D46-A4EA8EDE1FC6}"/>
              </a:ext>
            </a:extLst>
          </p:cNvPr>
          <p:cNvSpPr txBox="1">
            <a:spLocks/>
          </p:cNvSpPr>
          <p:nvPr/>
        </p:nvSpPr>
        <p:spPr>
          <a:xfrm>
            <a:off x="7895302" y="468945"/>
            <a:ext cx="4011563" cy="63418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latin typeface="Century Gothic" panose="020B0502020202020204" pitchFamily="34" charset="0"/>
              </a:rPr>
              <a:t>        MACHINERY AND SETUP</a:t>
            </a:r>
          </a:p>
        </p:txBody>
      </p:sp>
    </p:spTree>
    <p:extLst>
      <p:ext uri="{BB962C8B-B14F-4D97-AF65-F5344CB8AC3E}">
        <p14:creationId xmlns:p14="http://schemas.microsoft.com/office/powerpoint/2010/main" val="3201504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7573B-0B9E-CB75-5C14-60BF899B1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1ACD-0DCF-BB0D-8276-140A10773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222"/>
            <a:ext cx="8868698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Certificates FROM OUR CLIENTS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FFC2C-5803-4B3D-B4CA-752C84570C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D0FFF-F57E-FB1C-3A2E-14B0C601F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598" y="1539928"/>
            <a:ext cx="3650970" cy="4713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C7223-205C-2F20-5498-7BA769814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87" y="1084997"/>
            <a:ext cx="5639289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48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11258C-9F07-1A42-91B6-9BC11D26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6FEE-245B-FDE1-4816-88FCDA334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222"/>
            <a:ext cx="8691717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Certificates FROM OUR CLIENTS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E5355-E816-16C8-C584-2894CAF9DB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454A3-BD73-9012-75F6-85DDF954F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1" y="1022555"/>
            <a:ext cx="5271102" cy="562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7A415-7AF8-D9A6-1F55-8C3F31076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5" t="9369" r="6651" b="9549"/>
          <a:stretch/>
        </p:blipFill>
        <p:spPr>
          <a:xfrm>
            <a:off x="5638801" y="2113935"/>
            <a:ext cx="61721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34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Bridge">
            <a:extLst>
              <a:ext uri="{FF2B5EF4-FFF2-40B4-BE49-F238E27FC236}">
                <a16:creationId xmlns:a16="http://schemas.microsoft.com/office/drawing/2014/main" id="{1BFA8449-61BE-6A34-3690-BAEEC5A5A5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175" y="0"/>
            <a:ext cx="8505825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BFD3A-42D8-AD08-B28B-24BAACB1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10AE0F3-4D02-12DE-AE66-D0E7EEB7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/>
          <a:lstStyle/>
          <a:p>
            <a:r>
              <a:rPr lang="en-US" b="1" i="1" dirty="0">
                <a:latin typeface="Century Gothic" panose="020B0502020202020204" pitchFamily="34" charset="0"/>
              </a:rPr>
              <a:t>TRIMURTI FABRICATORS PVT LTD</a:t>
            </a:r>
          </a:p>
        </p:txBody>
      </p:sp>
    </p:spTree>
    <p:extLst>
      <p:ext uri="{BB962C8B-B14F-4D97-AF65-F5344CB8AC3E}">
        <p14:creationId xmlns:p14="http://schemas.microsoft.com/office/powerpoint/2010/main" val="242677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5E584-E9D5-D9AE-675E-04B2896C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02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About us</a:t>
            </a:r>
          </a:p>
        </p:txBody>
      </p:sp>
      <p:pic>
        <p:nvPicPr>
          <p:cNvPr id="7" name="Picture Placeholder 6" descr="Steam 1080P, 2K, 4K, 5K HD wallpapers free download | Wallpaper Flare">
            <a:extLst>
              <a:ext uri="{FF2B5EF4-FFF2-40B4-BE49-F238E27FC236}">
                <a16:creationId xmlns:a16="http://schemas.microsoft.com/office/drawing/2014/main" id="{1D0F9AEB-F3F4-5B2C-B397-13D56615EF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60000"/>
          </a:blip>
          <a:srcRect/>
          <a:stretch/>
        </p:blipFill>
        <p:spPr>
          <a:xfrm>
            <a:off x="4897662" y="2753032"/>
            <a:ext cx="7294338" cy="4104066"/>
          </a:xfr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B8E33-942D-3D11-FCA8-2D54102B3C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F430FE8-386E-C73F-BE92-5F3D22924FF3}"/>
              </a:ext>
            </a:extLst>
          </p:cNvPr>
          <p:cNvSpPr txBox="1">
            <a:spLocks/>
          </p:cNvSpPr>
          <p:nvPr/>
        </p:nvSpPr>
        <p:spPr>
          <a:xfrm>
            <a:off x="0" y="1383962"/>
            <a:ext cx="6522720" cy="3539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Century Gothic" panose="020B0502020202020204" pitchFamily="34" charset="0"/>
              </a:rPr>
              <a:t>We, Trimurti Fabricators Pvt Ltd are a well-established contractor firm operating in mechanical fabrication activities like piping, Structural work, tank fabrications &amp; all kind of erection activities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We have served a number of clients across different sectors and have operated pan India for over 30 years.</a:t>
            </a:r>
          </a:p>
          <a:p>
            <a:endParaRPr lang="en-US" sz="1800" dirty="0">
              <a:latin typeface="Tw Sent Body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462F8E2-6DB6-F214-4525-E010A9947CF2}"/>
              </a:ext>
            </a:extLst>
          </p:cNvPr>
          <p:cNvSpPr txBox="1">
            <a:spLocks/>
          </p:cNvSpPr>
          <p:nvPr/>
        </p:nvSpPr>
        <p:spPr>
          <a:xfrm>
            <a:off x="182880" y="4339581"/>
            <a:ext cx="8284682" cy="351748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accent6"/>
            </a:solidFill>
          </a:ln>
        </p:spPr>
        <p:txBody>
          <a:bodyPr vert="horz" wrap="square" lIns="9144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Corporate office : </a:t>
            </a:r>
            <a:r>
              <a:rPr lang="en-US" sz="1400" b="1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Panvel</a:t>
            </a:r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, Maharashtra, INDIA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44377BC-23AC-B2C2-14A2-68E7581D8805}"/>
              </a:ext>
            </a:extLst>
          </p:cNvPr>
          <p:cNvSpPr txBox="1">
            <a:spLocks/>
          </p:cNvSpPr>
          <p:nvPr/>
        </p:nvSpPr>
        <p:spPr>
          <a:xfrm>
            <a:off x="162285" y="4878389"/>
            <a:ext cx="8294980" cy="341314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accent6"/>
            </a:solidFill>
          </a:ln>
        </p:spPr>
        <p:txBody>
          <a:bodyPr vert="horz" wrap="square" lIns="9144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Manufacturing facility : Taloja </a:t>
            </a:r>
            <a:r>
              <a:rPr lang="en-US" sz="1400" b="1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midc</a:t>
            </a:r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1400" b="1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panvel</a:t>
            </a:r>
            <a:endParaRPr lang="en-US" sz="1400" b="1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2FA53F-1DDD-CACD-BD62-63D337388F3F}"/>
              </a:ext>
            </a:extLst>
          </p:cNvPr>
          <p:cNvSpPr txBox="1">
            <a:spLocks/>
          </p:cNvSpPr>
          <p:nvPr/>
        </p:nvSpPr>
        <p:spPr>
          <a:xfrm>
            <a:off x="182880" y="5393253"/>
            <a:ext cx="8274386" cy="331016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accent6"/>
            </a:solidFill>
          </a:ln>
        </p:spPr>
        <p:txBody>
          <a:bodyPr vert="horz" wrap="square" lIns="9144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PRIVATE LTD COMPANY SINCE 1999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9194813-926F-6A2C-F70F-C0D4DE0246F4}"/>
              </a:ext>
            </a:extLst>
          </p:cNvPr>
          <p:cNvSpPr txBox="1">
            <a:spLocks/>
          </p:cNvSpPr>
          <p:nvPr/>
        </p:nvSpPr>
        <p:spPr>
          <a:xfrm>
            <a:off x="182880" y="5897821"/>
            <a:ext cx="8284684" cy="341314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accent6"/>
            </a:solidFill>
          </a:ln>
        </p:spPr>
        <p:txBody>
          <a:bodyPr vert="horz" wrap="square" lIns="9144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OVER 30 YEARS OF MECHANICAL CONSTRUCTION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423763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large building with cranes&#10;&#10;AI-generated content may be incorrect.">
            <a:extLst>
              <a:ext uri="{FF2B5EF4-FFF2-40B4-BE49-F238E27FC236}">
                <a16:creationId xmlns:a16="http://schemas.microsoft.com/office/drawing/2014/main" id="{260DB737-C0CC-24F3-1C5B-D4C3C77876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 l="23444" r="23444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F184A0C-9BEC-C286-0D96-CDD0FA89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1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VISION &amp; 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8513F-22E7-9F0B-2C7E-3872FD18C4DC}"/>
              </a:ext>
            </a:extLst>
          </p:cNvPr>
          <p:cNvSpPr txBox="1"/>
          <p:nvPr/>
        </p:nvSpPr>
        <p:spPr>
          <a:xfrm>
            <a:off x="1119319" y="1419083"/>
            <a:ext cx="9524902" cy="923330"/>
          </a:xfrm>
          <a:prstGeom prst="rect">
            <a:avLst/>
          </a:prstGeom>
          <a:solidFill>
            <a:srgbClr val="0070C0"/>
          </a:solidFill>
          <a:ln>
            <a:solidFill>
              <a:schemeClr val="accent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Our Vision :</a:t>
            </a:r>
            <a:endParaRPr lang="en-US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entury Gothic" panose="020B0502020202020204" pitchFamily="34" charset="0"/>
              </a:rPr>
              <a:t>To become a reputed and trusted player in the construction industry, known for delivering excellence, innovation, and integrity in every project</a:t>
            </a:r>
            <a:endParaRPr lang="en-US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F02CD-A125-89A1-99F6-4DC53D02F5E3}"/>
              </a:ext>
            </a:extLst>
          </p:cNvPr>
          <p:cNvSpPr txBox="1"/>
          <p:nvPr/>
        </p:nvSpPr>
        <p:spPr>
          <a:xfrm>
            <a:off x="1119318" y="2850393"/>
            <a:ext cx="9524902" cy="1754326"/>
          </a:xfrm>
          <a:prstGeom prst="rect">
            <a:avLst/>
          </a:prstGeom>
          <a:solidFill>
            <a:srgbClr val="0070C0"/>
          </a:solidFill>
          <a:ln>
            <a:solidFill>
              <a:schemeClr val="accent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Our Mission :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Build enduring, mutually beneficial relationships by consistently exceeding our clients’ expectations through high quality construction services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Commit to providing a safe, challenging</a:t>
            </a:r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, and rewarding work environment where our employees thrive and contribute to excellence in the construction industry</a:t>
            </a:r>
            <a:endParaRPr lang="en-US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13218-5FFD-9C98-A8F8-2D43DCE97262}"/>
              </a:ext>
            </a:extLst>
          </p:cNvPr>
          <p:cNvSpPr txBox="1"/>
          <p:nvPr/>
        </p:nvSpPr>
        <p:spPr>
          <a:xfrm>
            <a:off x="1119318" y="4866478"/>
            <a:ext cx="9524901" cy="1477328"/>
          </a:xfrm>
          <a:prstGeom prst="rect">
            <a:avLst/>
          </a:prstGeom>
          <a:solidFill>
            <a:srgbClr val="0070C0"/>
          </a:solidFill>
          <a:ln>
            <a:solidFill>
              <a:schemeClr val="accent6"/>
            </a:solidFill>
          </a:ln>
          <a:effectLst>
            <a:outerShdw blurRad="63500" dist="38100" dir="2700000">
              <a:srgbClr val="000000">
                <a:alpha val="3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Our Core Ideology :</a:t>
            </a:r>
          </a:p>
          <a:p>
            <a:pPr marL="342900" indent="-342900">
              <a:buFont typeface="Courier New"/>
              <a:buChar char="o"/>
            </a:pPr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Strive for exceeding customer expectations through excellence &amp; integrity</a:t>
            </a:r>
          </a:p>
          <a:p>
            <a:pPr marL="342900" indent="-342900">
              <a:buFont typeface="Courier New"/>
              <a:buChar char="o"/>
            </a:pPr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Commit to safety and wellbeing of employees</a:t>
            </a:r>
          </a:p>
          <a:p>
            <a:pPr marL="342900" indent="-342900">
              <a:buFont typeface="Courier New"/>
              <a:buChar char="o"/>
            </a:pPr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Operate the business at a healthy profit to allow growth and sustainability</a:t>
            </a:r>
          </a:p>
          <a:p>
            <a:pPr marL="342900" indent="-342900">
              <a:buFont typeface="Courier New"/>
              <a:buChar char="o"/>
            </a:pPr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Continuously strive to improve and take on new challenges</a:t>
            </a:r>
          </a:p>
        </p:txBody>
      </p:sp>
    </p:spTree>
    <p:extLst>
      <p:ext uri="{BB962C8B-B14F-4D97-AF65-F5344CB8AC3E}">
        <p14:creationId xmlns:p14="http://schemas.microsoft.com/office/powerpoint/2010/main" val="184861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8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05F5E-ADDA-48BA-C623-19BEF05D6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87CF-8584-6DD0-B357-094D61552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329" y="2768883"/>
            <a:ext cx="6247684" cy="888235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What we offer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01516-D07C-86A8-97A2-9F2B222574E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8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B888-044C-471C-631D-A840EF19E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12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Process &amp; utility piping (</a:t>
            </a:r>
            <a:r>
              <a:rPr lang="en-US" sz="2400" b="1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s.s.</a:t>
            </a:r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/</a:t>
            </a:r>
            <a:r>
              <a:rPr lang="en-US" sz="2400" b="1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c.s</a:t>
            </a:r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./alloy steel)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A5A5-6AFB-AB74-5763-67CD0C206F2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7C23A2-EAF8-8C22-22E1-77405448F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9" y="3969682"/>
            <a:ext cx="3698860" cy="277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EFD03-DCB2-F546-160C-A7310F0F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211" y="1086611"/>
            <a:ext cx="3806578" cy="5709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7F429E-1DCC-ED61-07C9-6F0A3AB86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39" y="1086611"/>
            <a:ext cx="3698860" cy="277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7CD141-5F1C-208A-7794-4625922D4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591" y="1086611"/>
            <a:ext cx="3698861" cy="277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1A5372-64E7-6403-3272-04FF2F38D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790" y="3941544"/>
            <a:ext cx="3768661" cy="275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5244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9E580E-8D1A-583F-6FB3-7FD54B46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A8A8-02AC-21FC-6B36-D1DC49DE2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13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Structural FABRICATION &amp; ERECTION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5BDA0-A1C3-9E08-797E-7644B807B76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D5D33C-88D1-129F-FDFB-01EF1543D6AF}"/>
              </a:ext>
            </a:extLst>
          </p:cNvPr>
          <p:cNvSpPr txBox="1">
            <a:spLocks/>
          </p:cNvSpPr>
          <p:nvPr/>
        </p:nvSpPr>
        <p:spPr>
          <a:xfrm>
            <a:off x="6988158" y="1019102"/>
            <a:ext cx="3157728" cy="3191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16" name="Picture 15" descr="A crane lifting a metal structure&#10;&#10;AI-generated content may be incorrect.">
            <a:extLst>
              <a:ext uri="{FF2B5EF4-FFF2-40B4-BE49-F238E27FC236}">
                <a16:creationId xmlns:a16="http://schemas.microsoft.com/office/drawing/2014/main" id="{F4B025E1-AFC0-D2A7-B9A5-08054623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49" y="1068262"/>
            <a:ext cx="4096645" cy="265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B7F314-6B33-393E-4567-E16456B64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46827" y="1676782"/>
            <a:ext cx="5001714" cy="375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90D2B1-C635-1397-6AE1-A56605F1E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404" y="1039278"/>
            <a:ext cx="3820447" cy="509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ED115F-70D5-4A9B-FB3C-41C3F99F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71" y="3835707"/>
            <a:ext cx="3751286" cy="288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8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6F731E-286E-48DF-0D72-BE761F5D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4C95-7DDF-0EAE-168C-4F565E78F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12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ERECTION OF EQUIPMENT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BE2D-C49A-3BD9-6EB5-4651F812BB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03870BD-2D54-E858-DB06-F88DBDFA20A3}"/>
              </a:ext>
            </a:extLst>
          </p:cNvPr>
          <p:cNvSpPr txBox="1">
            <a:spLocks/>
          </p:cNvSpPr>
          <p:nvPr/>
        </p:nvSpPr>
        <p:spPr>
          <a:xfrm>
            <a:off x="140456" y="3768480"/>
            <a:ext cx="3157728" cy="2789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19" name="Picture 18" descr="A crane lifting a structure&#10;&#10;AI-generated content may be incorrect.">
            <a:extLst>
              <a:ext uri="{FF2B5EF4-FFF2-40B4-BE49-F238E27FC236}">
                <a16:creationId xmlns:a16="http://schemas.microsoft.com/office/drawing/2014/main" id="{3994B486-647A-1F25-3D21-1CB521C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6" y="1602658"/>
            <a:ext cx="4274228" cy="475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469A2D-0AE4-B6F5-6AC7-8C7F1AC27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805" y="1071718"/>
            <a:ext cx="2463595" cy="328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4E8A19-38F0-1F24-9635-A5731DBA0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043" y="1071718"/>
            <a:ext cx="4033888" cy="268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DCE5B8-D310-950E-A858-D28370CD5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042" y="3874141"/>
            <a:ext cx="3915899" cy="293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DF12D-E304-CC0A-1537-1EC320F8A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320" y="4425821"/>
            <a:ext cx="2134839" cy="2314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29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8BFB84-A665-85ED-E414-C53185222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EC33-D64D-2222-97E6-300D7112B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3813"/>
            <a:ext cx="7570839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Design, supply &amp; installation of fire sprinkler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D0DFF-864F-9618-7064-B642956945E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06C89B9-9F39-0B1D-E6C9-AA1FF9002542}"/>
              </a:ext>
            </a:extLst>
          </p:cNvPr>
          <p:cNvSpPr txBox="1">
            <a:spLocks/>
          </p:cNvSpPr>
          <p:nvPr/>
        </p:nvSpPr>
        <p:spPr>
          <a:xfrm>
            <a:off x="3429330" y="3768480"/>
            <a:ext cx="3549025" cy="3211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5" name="Picture 4" descr="A large red pipes with valves&#10;&#10;AI-generated content may be incorrect.">
            <a:extLst>
              <a:ext uri="{FF2B5EF4-FFF2-40B4-BE49-F238E27FC236}">
                <a16:creationId xmlns:a16="http://schemas.microsoft.com/office/drawing/2014/main" id="{F0D55835-ECDE-EC9C-41BE-5F9AD001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5" y="1133364"/>
            <a:ext cx="4175131" cy="257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3718F0-A78D-5F9F-90E1-9B889052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019" y="228845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68A947-AAE3-68F7-6457-6ECC7E4B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9" y="4002958"/>
            <a:ext cx="4121355" cy="247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02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57227-417D-CC94-1695-D87346761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36D3-0517-1308-5CD4-2A317F768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14"/>
            <a:ext cx="6840000" cy="900000"/>
          </a:xfrm>
          <a:solidFill>
            <a:srgbClr val="0070C0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SUPPLY, FABRICATION &amp; ERECTION OF PIPING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9A49E-4EC3-B92D-0E6D-BFE1CAAB6DC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1FF3B75-F5EF-857D-44CE-D77756187B28}"/>
              </a:ext>
            </a:extLst>
          </p:cNvPr>
          <p:cNvSpPr txBox="1">
            <a:spLocks/>
          </p:cNvSpPr>
          <p:nvPr/>
        </p:nvSpPr>
        <p:spPr>
          <a:xfrm>
            <a:off x="6985383" y="3756122"/>
            <a:ext cx="3796160" cy="2738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21DFAB-FC83-5945-678B-D0C54322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4" y="1140650"/>
            <a:ext cx="4107264" cy="2738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E0CE18-8F4A-4D03-B602-2D27495C8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486" y="3756122"/>
            <a:ext cx="4038395" cy="302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BAE04-B98D-CCEE-EA71-D8BD7B838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516" y="1168799"/>
            <a:ext cx="3720281" cy="496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5254E8-822F-7D80-173D-A9D0B1024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924" y="1140650"/>
            <a:ext cx="3454719" cy="256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65080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580736_win32_kb_v3" id="{D7A3E551-3D61-4CA5-934F-4DAFCF7401BD}" vid="{D7B46FAE-2643-4A5F-85EB-71F421ADCF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012FD6-30D8-4E7C-9A54-1D40EC16B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A49627-BF3F-409F-AD52-1B30DD7AB3C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1AE3212-FDDD-4F52-95D5-3CE5C732A69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11149</TotalTime>
  <Words>379</Words>
  <Application>Microsoft Office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Bahnschrift</vt:lpstr>
      <vt:lpstr>Calibri</vt:lpstr>
      <vt:lpstr>Century Gothic</vt:lpstr>
      <vt:lpstr>Courier New</vt:lpstr>
      <vt:lpstr>Tw Cen MT</vt:lpstr>
      <vt:lpstr>Tw Sent Body</vt:lpstr>
      <vt:lpstr>Custom</vt:lpstr>
      <vt:lpstr>Trimurti Fabricators PVT ltd</vt:lpstr>
      <vt:lpstr>About us</vt:lpstr>
      <vt:lpstr>VISION &amp; MISSION</vt:lpstr>
      <vt:lpstr>What we offer</vt:lpstr>
      <vt:lpstr>Process &amp; utility piping (s.s./c.s./alloy steel)</vt:lpstr>
      <vt:lpstr>Structural FABRICATION &amp; ERECTION</vt:lpstr>
      <vt:lpstr>ERECTION OF EQUIPMENT</vt:lpstr>
      <vt:lpstr>Design, supply &amp; installation of fire sprinkler systems</vt:lpstr>
      <vt:lpstr>SUPPLY, FABRICATION &amp; ERECTION OF PIPING WORK</vt:lpstr>
      <vt:lpstr>SUPPLY, FABRICATION &amp; ERECTION OF PIPING WORK</vt:lpstr>
      <vt:lpstr>SUPPLY, FABRICATION &amp; ERECTION OF PIPING WORK</vt:lpstr>
      <vt:lpstr>CONSULTANTS WE HAVE WORKED WITH</vt:lpstr>
      <vt:lpstr>Set Up &amp; MANPOWER</vt:lpstr>
      <vt:lpstr>Certificates FROM OUR CLIENTS</vt:lpstr>
      <vt:lpstr>Certificates FROM OUR CLIENTS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Rohit Trimurti</cp:lastModifiedBy>
  <cp:revision>601</cp:revision>
  <dcterms:created xsi:type="dcterms:W3CDTF">2025-04-08T07:59:39Z</dcterms:created>
  <dcterms:modified xsi:type="dcterms:W3CDTF">2026-02-25T07:43:57Z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etDate">
    <vt:lpwstr>2022-05-03T19:17:58Z</vt:lpwstr>
  </property>
  <property fmtid="{D5CDD505-2E9C-101B-9397-08002B2CF9AE}" pid="5" name="MSIP_Label_f42aa342-8706-4288-bd11-ebb85995028c_Method">
    <vt:lpwstr>Standard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ActionId">
    <vt:lpwstr>25d63fd1-0370-4d03-a1c2-b2f22483dbaf</vt:lpwstr>
  </property>
  <property fmtid="{D5CDD505-2E9C-101B-9397-08002B2CF9AE}" pid="9" name="MSIP_Label_f42aa342-8706-4288-bd11-ebb85995028c_ContentBits">
    <vt:lpwstr>0</vt:lpwstr>
  </property>
  <property fmtid="{D5CDD505-2E9C-101B-9397-08002B2CF9AE}" pid="10" name="MediaServiceImageTags">
    <vt:lpwstr/>
  </property>
</Properties>
</file>